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4" r:id="rId6"/>
    <p:sldId id="270" r:id="rId7"/>
    <p:sldId id="260" r:id="rId8"/>
    <p:sldId id="261" r:id="rId9"/>
    <p:sldId id="262" r:id="rId10"/>
    <p:sldId id="263" r:id="rId11"/>
    <p:sldId id="265" r:id="rId12"/>
    <p:sldId id="266" r:id="rId13"/>
    <p:sldId id="267" r:id="rId14"/>
    <p:sldId id="269"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2"/>
  </p:normalViewPr>
  <p:slideViewPr>
    <p:cSldViewPr snapToGrid="0">
      <p:cViewPr varScale="1">
        <p:scale>
          <a:sx n="95" d="100"/>
          <a:sy n="95" d="100"/>
        </p:scale>
        <p:origin x="1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12/4/23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a:t>
            </a:fld>
            <a:endParaRPr lang="en-US" dirty="0"/>
          </a:p>
        </p:txBody>
      </p:sp>
    </p:spTree>
    <p:extLst>
      <p:ext uri="{BB962C8B-B14F-4D97-AF65-F5344CB8AC3E}">
        <p14:creationId xmlns:p14="http://schemas.microsoft.com/office/powerpoint/2010/main" val="2240854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12/4/23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62865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12/4/23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220819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12/4/23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175418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12/4/23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093306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12/4/23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041565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12/4/23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73284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12/4/23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337409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12/4/23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670456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12/4/23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820298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12/4/23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579321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12/4/23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‹N°›</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352218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Motifs colorés sur le ciel">
            <a:extLst>
              <a:ext uri="{FF2B5EF4-FFF2-40B4-BE49-F238E27FC236}">
                <a16:creationId xmlns:a16="http://schemas.microsoft.com/office/drawing/2014/main" id="{857C8077-2E86-DF95-55C8-4570C01190A2}"/>
              </a:ext>
            </a:extLst>
          </p:cNvPr>
          <p:cNvPicPr>
            <a:picLocks noChangeAspect="1"/>
          </p:cNvPicPr>
          <p:nvPr/>
        </p:nvPicPr>
        <p:blipFill rotWithShape="1">
          <a:blip r:embed="rId2">
            <a:alphaModFix amt="40000"/>
          </a:blip>
          <a:srcRect t="5527" r="-1" b="10181"/>
          <a:stretch/>
        </p:blipFill>
        <p:spPr>
          <a:xfrm>
            <a:off x="-1526" y="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71C996E2-44D7-3B6E-5C30-19FA00D71457}"/>
              </a:ext>
            </a:extLst>
          </p:cNvPr>
          <p:cNvSpPr>
            <a:spLocks noGrp="1"/>
          </p:cNvSpPr>
          <p:nvPr>
            <p:ph type="ctrTitle"/>
          </p:nvPr>
        </p:nvSpPr>
        <p:spPr>
          <a:xfrm>
            <a:off x="4313153" y="1768755"/>
            <a:ext cx="7063739" cy="993292"/>
          </a:xfrm>
        </p:spPr>
        <p:txBody>
          <a:bodyPr>
            <a:normAutofit/>
          </a:bodyPr>
          <a:lstStyle/>
          <a:p>
            <a:r>
              <a:rPr lang="fr-FR" dirty="0">
                <a:solidFill>
                  <a:srgbClr val="FFFFFF"/>
                </a:solidFill>
              </a:rPr>
              <a:t>Projet </a:t>
            </a:r>
            <a:r>
              <a:rPr lang="fr-FR" dirty="0" err="1">
                <a:solidFill>
                  <a:srgbClr val="FFFFFF"/>
                </a:solidFill>
              </a:rPr>
              <a:t>Twotch</a:t>
            </a:r>
            <a:endParaRPr lang="fr-FR" dirty="0">
              <a:solidFill>
                <a:srgbClr val="FFFFFF"/>
              </a:solidFill>
            </a:endParaRPr>
          </a:p>
        </p:txBody>
      </p:sp>
      <p:sp>
        <p:nvSpPr>
          <p:cNvPr id="3" name="Sous-titre 2">
            <a:extLst>
              <a:ext uri="{FF2B5EF4-FFF2-40B4-BE49-F238E27FC236}">
                <a16:creationId xmlns:a16="http://schemas.microsoft.com/office/drawing/2014/main" id="{09B5541C-A6F5-B809-A7C9-B64B9A6C9D90}"/>
              </a:ext>
            </a:extLst>
          </p:cNvPr>
          <p:cNvSpPr>
            <a:spLocks noGrp="1"/>
          </p:cNvSpPr>
          <p:nvPr>
            <p:ph type="subTitle" idx="1"/>
          </p:nvPr>
        </p:nvSpPr>
        <p:spPr>
          <a:xfrm>
            <a:off x="4591076" y="3175213"/>
            <a:ext cx="7063739" cy="1655762"/>
          </a:xfrm>
        </p:spPr>
        <p:txBody>
          <a:bodyPr>
            <a:normAutofit/>
          </a:bodyPr>
          <a:lstStyle/>
          <a:p>
            <a:r>
              <a:rPr lang="fr-FR" dirty="0">
                <a:solidFill>
                  <a:srgbClr val="FFFFFF"/>
                </a:solidFill>
              </a:rPr>
              <a:t>Création d’une Base de données</a:t>
            </a:r>
          </a:p>
          <a:p>
            <a:r>
              <a:rPr lang="fr-FR" dirty="0">
                <a:solidFill>
                  <a:srgbClr val="FFFFFF"/>
                </a:solidFill>
              </a:rPr>
              <a:t>Ayant pour but de </a:t>
            </a:r>
          </a:p>
          <a:p>
            <a:r>
              <a:rPr lang="fr-FR" dirty="0">
                <a:solidFill>
                  <a:srgbClr val="FFFFFF"/>
                </a:solidFill>
              </a:rPr>
              <a:t>Ressembler à Twitch</a:t>
            </a:r>
          </a:p>
        </p:txBody>
      </p:sp>
      <p:pic>
        <p:nvPicPr>
          <p:cNvPr id="1026" name="Picture 2" descr="Twitch Icône Logo - Image gratuite sur Pixabay - Pixabay">
            <a:extLst>
              <a:ext uri="{FF2B5EF4-FFF2-40B4-BE49-F238E27FC236}">
                <a16:creationId xmlns:a16="http://schemas.microsoft.com/office/drawing/2014/main" id="{E6BF2982-D3EC-F3D6-DDA9-31DCF6FC7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35" y="155661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306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CA3602-3FA6-C0DE-88D4-A9C07F449AD0}"/>
              </a:ext>
            </a:extLst>
          </p:cNvPr>
          <p:cNvSpPr>
            <a:spLocks noGrp="1"/>
          </p:cNvSpPr>
          <p:nvPr>
            <p:ph type="title"/>
          </p:nvPr>
        </p:nvSpPr>
        <p:spPr/>
        <p:txBody>
          <a:bodyPr/>
          <a:lstStyle/>
          <a:p>
            <a:pPr algn="ctr"/>
            <a:r>
              <a:rPr lang="fr-FR"/>
              <a:t>Exemples d’Insertions</a:t>
            </a:r>
            <a:endParaRPr lang="fr-FR" dirty="0"/>
          </a:p>
        </p:txBody>
      </p:sp>
      <p:pic>
        <p:nvPicPr>
          <p:cNvPr id="4" name="Espace réservé du contenu 3">
            <a:extLst>
              <a:ext uri="{FF2B5EF4-FFF2-40B4-BE49-F238E27FC236}">
                <a16:creationId xmlns:a16="http://schemas.microsoft.com/office/drawing/2014/main" id="{B3F642BC-BA0A-58FF-25F1-885287B04896}"/>
              </a:ext>
            </a:extLst>
          </p:cNvPr>
          <p:cNvPicPr>
            <a:picLocks noGrp="1" noChangeAspect="1"/>
          </p:cNvPicPr>
          <p:nvPr>
            <p:ph idx="1"/>
          </p:nvPr>
        </p:nvPicPr>
        <p:blipFill>
          <a:blip r:embed="rId2"/>
          <a:stretch>
            <a:fillRect/>
          </a:stretch>
        </p:blipFill>
        <p:spPr>
          <a:xfrm>
            <a:off x="542429" y="1909127"/>
            <a:ext cx="4985389" cy="3039746"/>
          </a:xfrm>
          <a:prstGeom prst="rect">
            <a:avLst/>
          </a:prstGeom>
        </p:spPr>
      </p:pic>
      <p:pic>
        <p:nvPicPr>
          <p:cNvPr id="5" name="Image 4">
            <a:extLst>
              <a:ext uri="{FF2B5EF4-FFF2-40B4-BE49-F238E27FC236}">
                <a16:creationId xmlns:a16="http://schemas.microsoft.com/office/drawing/2014/main" id="{457854C2-940A-0E94-4EDB-1DE45A41DF4C}"/>
              </a:ext>
            </a:extLst>
          </p:cNvPr>
          <p:cNvPicPr>
            <a:picLocks noChangeAspect="1"/>
          </p:cNvPicPr>
          <p:nvPr/>
        </p:nvPicPr>
        <p:blipFill>
          <a:blip r:embed="rId3"/>
          <a:stretch>
            <a:fillRect/>
          </a:stretch>
        </p:blipFill>
        <p:spPr>
          <a:xfrm>
            <a:off x="6625381" y="3162959"/>
            <a:ext cx="4810969" cy="3329916"/>
          </a:xfrm>
          <a:prstGeom prst="rect">
            <a:avLst/>
          </a:prstGeom>
        </p:spPr>
      </p:pic>
    </p:spTree>
    <p:extLst>
      <p:ext uri="{BB962C8B-B14F-4D97-AF65-F5344CB8AC3E}">
        <p14:creationId xmlns:p14="http://schemas.microsoft.com/office/powerpoint/2010/main" val="2500745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8F060-35E0-473C-5A4C-F3CAEA261902}"/>
              </a:ext>
            </a:extLst>
          </p:cNvPr>
          <p:cNvSpPr>
            <a:spLocks noGrp="1"/>
          </p:cNvSpPr>
          <p:nvPr>
            <p:ph type="title"/>
          </p:nvPr>
        </p:nvSpPr>
        <p:spPr/>
        <p:txBody>
          <a:bodyPr/>
          <a:lstStyle/>
          <a:p>
            <a:r>
              <a:rPr lang="fr-FR" dirty="0"/>
              <a:t>Création d’un nouvelle utilisateur </a:t>
            </a:r>
          </a:p>
        </p:txBody>
      </p:sp>
      <p:sp>
        <p:nvSpPr>
          <p:cNvPr id="3" name="Espace réservé du contenu 2">
            <a:extLst>
              <a:ext uri="{FF2B5EF4-FFF2-40B4-BE49-F238E27FC236}">
                <a16:creationId xmlns:a16="http://schemas.microsoft.com/office/drawing/2014/main" id="{96557BED-0442-BA51-DE29-CBA0E8E9C30E}"/>
              </a:ext>
            </a:extLst>
          </p:cNvPr>
          <p:cNvSpPr>
            <a:spLocks noGrp="1"/>
          </p:cNvSpPr>
          <p:nvPr>
            <p:ph idx="1"/>
          </p:nvPr>
        </p:nvSpPr>
        <p:spPr>
          <a:xfrm>
            <a:off x="777240" y="1825625"/>
            <a:ext cx="10659110" cy="1816735"/>
          </a:xfrm>
        </p:spPr>
        <p:txBody>
          <a:bodyPr/>
          <a:lstStyle/>
          <a:p>
            <a:r>
              <a:rPr lang="fr-FR" dirty="0"/>
              <a:t>Pour ce point nous avons décidé de crée un nouvelle utilisateurs dénommée Alan, évidement en référence à Alan Turing. A qui nous avons seulement retiré le droit d’altérer les tables.</a:t>
            </a:r>
          </a:p>
          <a:p>
            <a:endParaRPr lang="fr-FR" dirty="0"/>
          </a:p>
          <a:p>
            <a:r>
              <a:rPr lang="fr-FR" dirty="0"/>
              <a:t>Le membre du groupe ayant réalisé cette taches est Hugo</a:t>
            </a:r>
          </a:p>
        </p:txBody>
      </p:sp>
      <p:sp>
        <p:nvSpPr>
          <p:cNvPr id="5" name="ZoneTexte 4">
            <a:extLst>
              <a:ext uri="{FF2B5EF4-FFF2-40B4-BE49-F238E27FC236}">
                <a16:creationId xmlns:a16="http://schemas.microsoft.com/office/drawing/2014/main" id="{7A2E3D7C-A11A-9BB9-C2AF-9CCB70C755FB}"/>
              </a:ext>
            </a:extLst>
          </p:cNvPr>
          <p:cNvSpPr txBox="1"/>
          <p:nvPr/>
        </p:nvSpPr>
        <p:spPr>
          <a:xfrm>
            <a:off x="2981615" y="3612931"/>
            <a:ext cx="6371873" cy="523220"/>
          </a:xfrm>
          <a:prstGeom prst="rect">
            <a:avLst/>
          </a:prstGeom>
          <a:noFill/>
        </p:spPr>
        <p:txBody>
          <a:bodyPr wrap="none" rtlCol="0">
            <a:spAutoFit/>
          </a:bodyPr>
          <a:lstStyle/>
          <a:p>
            <a:r>
              <a:rPr lang="fr-FR" sz="2800" dirty="0"/>
              <a:t>Voici donc le code permettant d’y parvenir</a:t>
            </a:r>
          </a:p>
        </p:txBody>
      </p:sp>
      <p:pic>
        <p:nvPicPr>
          <p:cNvPr id="6" name="Image 5">
            <a:extLst>
              <a:ext uri="{FF2B5EF4-FFF2-40B4-BE49-F238E27FC236}">
                <a16:creationId xmlns:a16="http://schemas.microsoft.com/office/drawing/2014/main" id="{149B2491-D2B4-2500-22E8-3026806F5CF2}"/>
              </a:ext>
            </a:extLst>
          </p:cNvPr>
          <p:cNvPicPr>
            <a:picLocks noChangeAspect="1"/>
          </p:cNvPicPr>
          <p:nvPr/>
        </p:nvPicPr>
        <p:blipFill>
          <a:blip r:embed="rId2"/>
          <a:stretch>
            <a:fillRect/>
          </a:stretch>
        </p:blipFill>
        <p:spPr>
          <a:xfrm>
            <a:off x="-1" y="4526875"/>
            <a:ext cx="12335115" cy="1325563"/>
          </a:xfrm>
          <a:prstGeom prst="rect">
            <a:avLst/>
          </a:prstGeom>
        </p:spPr>
      </p:pic>
    </p:spTree>
    <p:extLst>
      <p:ext uri="{BB962C8B-B14F-4D97-AF65-F5344CB8AC3E}">
        <p14:creationId xmlns:p14="http://schemas.microsoft.com/office/powerpoint/2010/main" val="3816506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B50532-B8E5-1ACE-9BBD-E5810DC464B8}"/>
              </a:ext>
            </a:extLst>
          </p:cNvPr>
          <p:cNvSpPr>
            <a:spLocks noGrp="1"/>
          </p:cNvSpPr>
          <p:nvPr>
            <p:ph type="title"/>
          </p:nvPr>
        </p:nvSpPr>
        <p:spPr/>
        <p:txBody>
          <a:bodyPr>
            <a:normAutofit/>
          </a:bodyPr>
          <a:lstStyle/>
          <a:p>
            <a:r>
              <a:rPr lang="fr-FR" sz="4400" dirty="0"/>
              <a:t>Mise en place de la répartition des </a:t>
            </a:r>
            <a:r>
              <a:rPr lang="fr-FR" sz="4400" dirty="0" err="1"/>
              <a:t>requetes</a:t>
            </a:r>
            <a:endParaRPr lang="fr-FR" sz="4400" dirty="0"/>
          </a:p>
        </p:txBody>
      </p:sp>
      <p:sp>
        <p:nvSpPr>
          <p:cNvPr id="3" name="Espace réservé du contenu 2">
            <a:extLst>
              <a:ext uri="{FF2B5EF4-FFF2-40B4-BE49-F238E27FC236}">
                <a16:creationId xmlns:a16="http://schemas.microsoft.com/office/drawing/2014/main" id="{E53AB0C8-50E6-254D-A240-D86EEBC73070}"/>
              </a:ext>
            </a:extLst>
          </p:cNvPr>
          <p:cNvSpPr>
            <a:spLocks noGrp="1"/>
          </p:cNvSpPr>
          <p:nvPr>
            <p:ph idx="1"/>
          </p:nvPr>
        </p:nvSpPr>
        <p:spPr>
          <a:xfrm>
            <a:off x="777240" y="1825625"/>
            <a:ext cx="10659110" cy="1603375"/>
          </a:xfrm>
        </p:spPr>
        <p:txBody>
          <a:bodyPr>
            <a:normAutofit fontScale="92500" lnSpcReduction="20000"/>
          </a:bodyPr>
          <a:lstStyle/>
          <a:p>
            <a:pPr marL="0" indent="0">
              <a:buNone/>
            </a:pPr>
            <a:r>
              <a:rPr lang="fr-FR" dirty="0"/>
              <a:t>Pour repartir les requêtes nous avons décidé de nous organiser ainsi : </a:t>
            </a:r>
          </a:p>
          <a:p>
            <a:pPr marL="0" indent="0">
              <a:buNone/>
            </a:pPr>
            <a:r>
              <a:rPr lang="fr-FR" dirty="0"/>
              <a:t>Chacun aura 5 requêtes de 6 jointure minimum à à faire.</a:t>
            </a:r>
          </a:p>
          <a:p>
            <a:pPr marL="0" indent="0">
              <a:buNone/>
            </a:pPr>
            <a:r>
              <a:rPr lang="fr-FR" dirty="0"/>
              <a:t>Puis chaque personne aura une requête spécifique à réaliser</a:t>
            </a:r>
          </a:p>
          <a:p>
            <a:pPr marL="0" indent="0">
              <a:buNone/>
            </a:pPr>
            <a:r>
              <a:rPr lang="fr-FR" dirty="0"/>
              <a:t>De plus la mise en place de la </a:t>
            </a:r>
            <a:r>
              <a:rPr lang="fr-FR" dirty="0" err="1"/>
              <a:t>suppresion</a:t>
            </a:r>
            <a:r>
              <a:rPr lang="fr-FR" dirty="0"/>
              <a:t> ou du changement en cascade a été </a:t>
            </a:r>
            <a:r>
              <a:rPr lang="fr-FR" dirty="0" err="1"/>
              <a:t>appliqueé</a:t>
            </a:r>
            <a:r>
              <a:rPr lang="fr-FR" dirty="0"/>
              <a:t> de la manière suivante : </a:t>
            </a:r>
          </a:p>
          <a:p>
            <a:pPr marL="0" indent="0">
              <a:buNone/>
            </a:pPr>
            <a:endParaRPr lang="fr-FR" dirty="0"/>
          </a:p>
        </p:txBody>
      </p:sp>
      <p:pic>
        <p:nvPicPr>
          <p:cNvPr id="4" name="Image 3">
            <a:extLst>
              <a:ext uri="{FF2B5EF4-FFF2-40B4-BE49-F238E27FC236}">
                <a16:creationId xmlns:a16="http://schemas.microsoft.com/office/drawing/2014/main" id="{BEDCC7FC-C4A6-8DC1-69B9-DD109C82D760}"/>
              </a:ext>
            </a:extLst>
          </p:cNvPr>
          <p:cNvPicPr>
            <a:picLocks noChangeAspect="1"/>
          </p:cNvPicPr>
          <p:nvPr/>
        </p:nvPicPr>
        <p:blipFill>
          <a:blip r:embed="rId2"/>
          <a:stretch>
            <a:fillRect/>
          </a:stretch>
        </p:blipFill>
        <p:spPr>
          <a:xfrm>
            <a:off x="777240" y="4139026"/>
            <a:ext cx="10821752" cy="434317"/>
          </a:xfrm>
          <a:prstGeom prst="rect">
            <a:avLst/>
          </a:prstGeom>
        </p:spPr>
      </p:pic>
    </p:spTree>
    <p:extLst>
      <p:ext uri="{BB962C8B-B14F-4D97-AF65-F5344CB8AC3E}">
        <p14:creationId xmlns:p14="http://schemas.microsoft.com/office/powerpoint/2010/main" val="1549703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08E62E-E409-B2C0-E616-9B3085425813}"/>
              </a:ext>
            </a:extLst>
          </p:cNvPr>
          <p:cNvSpPr>
            <a:spLocks noGrp="1"/>
          </p:cNvSpPr>
          <p:nvPr>
            <p:ph type="title"/>
          </p:nvPr>
        </p:nvSpPr>
        <p:spPr/>
        <p:txBody>
          <a:bodyPr/>
          <a:lstStyle/>
          <a:p>
            <a:pPr algn="ctr"/>
            <a:r>
              <a:rPr lang="fr-FR" dirty="0"/>
              <a:t>Exemples de requêtes </a:t>
            </a:r>
          </a:p>
        </p:txBody>
      </p:sp>
      <p:pic>
        <p:nvPicPr>
          <p:cNvPr id="4" name="Espace réservé du contenu 3">
            <a:extLst>
              <a:ext uri="{FF2B5EF4-FFF2-40B4-BE49-F238E27FC236}">
                <a16:creationId xmlns:a16="http://schemas.microsoft.com/office/drawing/2014/main" id="{E68E9031-BC58-6322-5CCD-138341438D4E}"/>
              </a:ext>
            </a:extLst>
          </p:cNvPr>
          <p:cNvPicPr>
            <a:picLocks noGrp="1" noChangeAspect="1"/>
          </p:cNvPicPr>
          <p:nvPr>
            <p:ph idx="1"/>
          </p:nvPr>
        </p:nvPicPr>
        <p:blipFill>
          <a:blip r:embed="rId2"/>
          <a:stretch>
            <a:fillRect/>
          </a:stretch>
        </p:blipFill>
        <p:spPr>
          <a:xfrm>
            <a:off x="777240" y="1615080"/>
            <a:ext cx="7482840" cy="2401325"/>
          </a:xfrm>
          <a:prstGeom prst="rect">
            <a:avLst/>
          </a:prstGeom>
        </p:spPr>
      </p:pic>
      <p:pic>
        <p:nvPicPr>
          <p:cNvPr id="5" name="Image 4">
            <a:extLst>
              <a:ext uri="{FF2B5EF4-FFF2-40B4-BE49-F238E27FC236}">
                <a16:creationId xmlns:a16="http://schemas.microsoft.com/office/drawing/2014/main" id="{A131A219-0411-E6F6-D96B-C10EEB3A7E39}"/>
              </a:ext>
            </a:extLst>
          </p:cNvPr>
          <p:cNvPicPr>
            <a:picLocks noChangeAspect="1"/>
          </p:cNvPicPr>
          <p:nvPr/>
        </p:nvPicPr>
        <p:blipFill>
          <a:blip r:embed="rId3"/>
          <a:stretch>
            <a:fillRect/>
          </a:stretch>
        </p:blipFill>
        <p:spPr>
          <a:xfrm>
            <a:off x="3663950" y="4193556"/>
            <a:ext cx="7772400" cy="2494248"/>
          </a:xfrm>
          <a:prstGeom prst="rect">
            <a:avLst/>
          </a:prstGeom>
        </p:spPr>
      </p:pic>
    </p:spTree>
    <p:extLst>
      <p:ext uri="{BB962C8B-B14F-4D97-AF65-F5344CB8AC3E}">
        <p14:creationId xmlns:p14="http://schemas.microsoft.com/office/powerpoint/2010/main" val="223903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Motifs colorés sur le ciel">
            <a:extLst>
              <a:ext uri="{FF2B5EF4-FFF2-40B4-BE49-F238E27FC236}">
                <a16:creationId xmlns:a16="http://schemas.microsoft.com/office/drawing/2014/main" id="{857C8077-2E86-DF95-55C8-4570C01190A2}"/>
              </a:ext>
            </a:extLst>
          </p:cNvPr>
          <p:cNvPicPr>
            <a:picLocks noChangeAspect="1"/>
          </p:cNvPicPr>
          <p:nvPr/>
        </p:nvPicPr>
        <p:blipFill rotWithShape="1">
          <a:blip r:embed="rId2">
            <a:alphaModFix amt="40000"/>
          </a:blip>
          <a:srcRect t="5527" r="-1" b="10181"/>
          <a:stretch/>
        </p:blipFill>
        <p:spPr>
          <a:xfrm>
            <a:off x="-1526" y="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71C996E2-44D7-3B6E-5C30-19FA00D71457}"/>
              </a:ext>
            </a:extLst>
          </p:cNvPr>
          <p:cNvSpPr>
            <a:spLocks noGrp="1"/>
          </p:cNvSpPr>
          <p:nvPr>
            <p:ph type="ctrTitle"/>
          </p:nvPr>
        </p:nvSpPr>
        <p:spPr>
          <a:xfrm>
            <a:off x="2832261" y="3157748"/>
            <a:ext cx="7063739" cy="993292"/>
          </a:xfrm>
        </p:spPr>
        <p:txBody>
          <a:bodyPr>
            <a:noAutofit/>
          </a:bodyPr>
          <a:lstStyle/>
          <a:p>
            <a:r>
              <a:rPr lang="fr-FR" sz="8800" dirty="0">
                <a:solidFill>
                  <a:srgbClr val="FFFFFF"/>
                </a:solidFill>
              </a:rPr>
              <a:t>Merci de nous avoir écouter</a:t>
            </a:r>
          </a:p>
        </p:txBody>
      </p:sp>
      <p:sp>
        <p:nvSpPr>
          <p:cNvPr id="6" name="Sous-titre 5">
            <a:extLst>
              <a:ext uri="{FF2B5EF4-FFF2-40B4-BE49-F238E27FC236}">
                <a16:creationId xmlns:a16="http://schemas.microsoft.com/office/drawing/2014/main" id="{516A7C57-70B3-57C6-37DE-8B9C193A6B00}"/>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451166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4C191B-71FA-3450-7473-ED790C917973}"/>
              </a:ext>
            </a:extLst>
          </p:cNvPr>
          <p:cNvSpPr>
            <a:spLocks noGrp="1"/>
          </p:cNvSpPr>
          <p:nvPr>
            <p:ph type="title"/>
          </p:nvPr>
        </p:nvSpPr>
        <p:spPr/>
        <p:txBody>
          <a:bodyPr/>
          <a:lstStyle/>
          <a:p>
            <a:pPr algn="ctr"/>
            <a:r>
              <a:rPr lang="fr-FR" dirty="0"/>
              <a:t>Membres du Projet </a:t>
            </a:r>
          </a:p>
        </p:txBody>
      </p:sp>
      <p:sp>
        <p:nvSpPr>
          <p:cNvPr id="3" name="Espace réservé du contenu 2">
            <a:extLst>
              <a:ext uri="{FF2B5EF4-FFF2-40B4-BE49-F238E27FC236}">
                <a16:creationId xmlns:a16="http://schemas.microsoft.com/office/drawing/2014/main" id="{3ED93C6D-2076-B290-9F57-97FB3F7BC7D2}"/>
              </a:ext>
            </a:extLst>
          </p:cNvPr>
          <p:cNvSpPr>
            <a:spLocks noGrp="1"/>
          </p:cNvSpPr>
          <p:nvPr>
            <p:ph idx="1"/>
          </p:nvPr>
        </p:nvSpPr>
        <p:spPr>
          <a:xfrm>
            <a:off x="777240" y="1825625"/>
            <a:ext cx="3609023" cy="4246563"/>
          </a:xfrm>
        </p:spPr>
        <p:txBody>
          <a:bodyPr>
            <a:normAutofit/>
          </a:bodyPr>
          <a:lstStyle/>
          <a:p>
            <a:r>
              <a:rPr lang="fr-FR" sz="4000" dirty="0"/>
              <a:t>Galley Hugo</a:t>
            </a:r>
          </a:p>
          <a:p>
            <a:r>
              <a:rPr lang="fr-FR" sz="4000" dirty="0"/>
              <a:t>Christophe </a:t>
            </a:r>
            <a:r>
              <a:rPr lang="fr-FR" sz="4000" dirty="0" err="1"/>
              <a:t>Jarjoura</a:t>
            </a:r>
            <a:endParaRPr lang="fr-FR" sz="4000" dirty="0"/>
          </a:p>
          <a:p>
            <a:r>
              <a:rPr lang="fr-FR" sz="4000" dirty="0"/>
              <a:t>Benmoussa Maïssa</a:t>
            </a:r>
          </a:p>
          <a:p>
            <a:r>
              <a:rPr lang="fr-FR" sz="4000" dirty="0"/>
              <a:t>Aziz </a:t>
            </a:r>
          </a:p>
        </p:txBody>
      </p:sp>
      <p:sp>
        <p:nvSpPr>
          <p:cNvPr id="4" name="ZoneTexte 3">
            <a:extLst>
              <a:ext uri="{FF2B5EF4-FFF2-40B4-BE49-F238E27FC236}">
                <a16:creationId xmlns:a16="http://schemas.microsoft.com/office/drawing/2014/main" id="{DD9466DC-176F-58BA-1F7D-67B7C57C92BE}"/>
              </a:ext>
            </a:extLst>
          </p:cNvPr>
          <p:cNvSpPr txBox="1"/>
          <p:nvPr/>
        </p:nvSpPr>
        <p:spPr>
          <a:xfrm>
            <a:off x="5647673" y="1690688"/>
            <a:ext cx="5675856" cy="1754326"/>
          </a:xfrm>
          <a:prstGeom prst="rect">
            <a:avLst/>
          </a:prstGeom>
          <a:noFill/>
        </p:spPr>
        <p:txBody>
          <a:bodyPr wrap="square" rtlCol="0">
            <a:spAutoFit/>
          </a:bodyPr>
          <a:lstStyle/>
          <a:p>
            <a:pPr algn="ctr"/>
            <a:r>
              <a:rPr lang="fr-FR" sz="5400" dirty="0"/>
              <a:t>Chef de projet  </a:t>
            </a:r>
          </a:p>
          <a:p>
            <a:pPr algn="ctr"/>
            <a:r>
              <a:rPr lang="fr-FR" sz="5400" dirty="0"/>
              <a:t>Justine Guy</a:t>
            </a:r>
          </a:p>
        </p:txBody>
      </p:sp>
      <p:pic>
        <p:nvPicPr>
          <p:cNvPr id="2050" name="Picture 2" descr="Équipe - Icônes gens gratuites">
            <a:extLst>
              <a:ext uri="{FF2B5EF4-FFF2-40B4-BE49-F238E27FC236}">
                <a16:creationId xmlns:a16="http://schemas.microsoft.com/office/drawing/2014/main" id="{63CF21FB-0560-5936-5A92-BC56BACF3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6212" y="3158473"/>
            <a:ext cx="3699527" cy="369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970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2CA5D0-FDB3-5345-002D-51998268AD85}"/>
              </a:ext>
            </a:extLst>
          </p:cNvPr>
          <p:cNvSpPr>
            <a:spLocks noGrp="1"/>
          </p:cNvSpPr>
          <p:nvPr>
            <p:ph type="title"/>
          </p:nvPr>
        </p:nvSpPr>
        <p:spPr/>
        <p:txBody>
          <a:bodyPr>
            <a:normAutofit/>
          </a:bodyPr>
          <a:lstStyle/>
          <a:p>
            <a:pPr algn="ctr"/>
            <a:r>
              <a:rPr lang="fr-FR" dirty="0"/>
              <a:t>Présentation du projet</a:t>
            </a:r>
          </a:p>
        </p:txBody>
      </p:sp>
      <p:sp>
        <p:nvSpPr>
          <p:cNvPr id="3" name="Espace réservé du contenu 2">
            <a:extLst>
              <a:ext uri="{FF2B5EF4-FFF2-40B4-BE49-F238E27FC236}">
                <a16:creationId xmlns:a16="http://schemas.microsoft.com/office/drawing/2014/main" id="{F1640062-6850-F8AB-2A68-E24A260BF8A5}"/>
              </a:ext>
            </a:extLst>
          </p:cNvPr>
          <p:cNvSpPr>
            <a:spLocks noGrp="1"/>
          </p:cNvSpPr>
          <p:nvPr>
            <p:ph idx="1"/>
          </p:nvPr>
        </p:nvSpPr>
        <p:spPr>
          <a:xfrm>
            <a:off x="1920031" y="1690688"/>
            <a:ext cx="9494729" cy="404008"/>
          </a:xfrm>
        </p:spPr>
        <p:txBody>
          <a:bodyPr>
            <a:noAutofit/>
          </a:bodyPr>
          <a:lstStyle/>
          <a:p>
            <a:pPr marL="0" indent="0">
              <a:buNone/>
            </a:pPr>
            <a:r>
              <a:rPr lang="fr-FR" sz="2400" dirty="0"/>
              <a:t>Le projet </a:t>
            </a:r>
            <a:r>
              <a:rPr lang="fr-FR" sz="2400" dirty="0" err="1"/>
              <a:t>Twotch</a:t>
            </a:r>
            <a:r>
              <a:rPr lang="fr-FR" sz="2400" dirty="0"/>
              <a:t> a pour But de récréer la base de données de </a:t>
            </a:r>
            <a:r>
              <a:rPr lang="fr-FR" sz="2400" dirty="0" err="1"/>
              <a:t>Twitch.tv</a:t>
            </a:r>
            <a:r>
              <a:rPr lang="fr-FR" sz="2400" dirty="0"/>
              <a:t> </a:t>
            </a:r>
          </a:p>
        </p:txBody>
      </p:sp>
      <p:sp>
        <p:nvSpPr>
          <p:cNvPr id="4" name="ZoneTexte 3">
            <a:extLst>
              <a:ext uri="{FF2B5EF4-FFF2-40B4-BE49-F238E27FC236}">
                <a16:creationId xmlns:a16="http://schemas.microsoft.com/office/drawing/2014/main" id="{6D862984-374D-777F-1398-A063470C9036}"/>
              </a:ext>
            </a:extLst>
          </p:cNvPr>
          <p:cNvSpPr txBox="1"/>
          <p:nvPr/>
        </p:nvSpPr>
        <p:spPr>
          <a:xfrm>
            <a:off x="4209372" y="2263086"/>
            <a:ext cx="4697260" cy="584775"/>
          </a:xfrm>
          <a:prstGeom prst="rect">
            <a:avLst/>
          </a:prstGeom>
          <a:noFill/>
        </p:spPr>
        <p:txBody>
          <a:bodyPr wrap="square" rtlCol="0">
            <a:spAutoFit/>
          </a:bodyPr>
          <a:lstStyle/>
          <a:p>
            <a:r>
              <a:rPr lang="fr-FR" sz="3200" dirty="0"/>
              <a:t>Contrainte Techniques</a:t>
            </a:r>
          </a:p>
        </p:txBody>
      </p:sp>
      <p:sp>
        <p:nvSpPr>
          <p:cNvPr id="5" name="ZoneTexte 4">
            <a:extLst>
              <a:ext uri="{FF2B5EF4-FFF2-40B4-BE49-F238E27FC236}">
                <a16:creationId xmlns:a16="http://schemas.microsoft.com/office/drawing/2014/main" id="{A9AB14B7-4269-39F5-4245-CE2409FE9A77}"/>
              </a:ext>
            </a:extLst>
          </p:cNvPr>
          <p:cNvSpPr txBox="1"/>
          <p:nvPr/>
        </p:nvSpPr>
        <p:spPr>
          <a:xfrm>
            <a:off x="777240" y="3420259"/>
            <a:ext cx="3707704" cy="2585323"/>
          </a:xfrm>
          <a:prstGeom prst="rect">
            <a:avLst/>
          </a:prstGeom>
          <a:noFill/>
        </p:spPr>
        <p:txBody>
          <a:bodyPr wrap="square" rtlCol="0">
            <a:spAutoFit/>
          </a:bodyPr>
          <a:lstStyle/>
          <a:p>
            <a:pPr marL="285750" indent="-285750">
              <a:buFont typeface="Arial" panose="020B0604020202020204" pitchFamily="34" charset="0"/>
              <a:buChar char="•"/>
            </a:pPr>
            <a:r>
              <a:rPr lang="fr-FR" dirty="0"/>
              <a:t>Création de 50 tables minimum</a:t>
            </a:r>
          </a:p>
          <a:p>
            <a:pPr marL="285750" indent="-285750">
              <a:buFont typeface="Arial" panose="020B0604020202020204" pitchFamily="34" charset="0"/>
              <a:buChar char="•"/>
            </a:pPr>
            <a:r>
              <a:rPr lang="fr-FR" dirty="0"/>
              <a:t>Fournir un MCD </a:t>
            </a:r>
          </a:p>
          <a:p>
            <a:pPr marL="285750" indent="-285750">
              <a:buFont typeface="Arial" panose="020B0604020202020204" pitchFamily="34" charset="0"/>
              <a:buChar char="•"/>
            </a:pPr>
            <a:r>
              <a:rPr lang="fr-FR" dirty="0"/>
              <a:t>Fournir un MLD</a:t>
            </a:r>
          </a:p>
          <a:p>
            <a:pPr marL="285750" indent="-285750">
              <a:buFont typeface="Arial" panose="020B0604020202020204" pitchFamily="34" charset="0"/>
              <a:buChar char="•"/>
            </a:pPr>
            <a:r>
              <a:rPr lang="fr-FR" dirty="0"/>
              <a:t>Fournir un MPD</a:t>
            </a:r>
          </a:p>
          <a:p>
            <a:pPr marL="285750" indent="-285750">
              <a:buFont typeface="Arial" panose="020B0604020202020204" pitchFamily="34" charset="0"/>
              <a:buChar char="•"/>
            </a:pPr>
            <a:r>
              <a:rPr lang="fr-FR" dirty="0"/>
              <a:t>Crée un nouvelle utilisateur n’ayant pas de droit de modifier les tables</a:t>
            </a:r>
          </a:p>
          <a:p>
            <a:pPr marL="285750" indent="-285750">
              <a:buFont typeface="Arial" panose="020B0604020202020204" pitchFamily="34" charset="0"/>
              <a:buChar char="•"/>
            </a:pPr>
            <a:r>
              <a:rPr lang="fr-FR" dirty="0"/>
              <a:t>Appliquer la suppression et l’update en cascade.</a:t>
            </a:r>
          </a:p>
        </p:txBody>
      </p:sp>
      <p:sp>
        <p:nvSpPr>
          <p:cNvPr id="6" name="ZoneTexte 5">
            <a:extLst>
              <a:ext uri="{FF2B5EF4-FFF2-40B4-BE49-F238E27FC236}">
                <a16:creationId xmlns:a16="http://schemas.microsoft.com/office/drawing/2014/main" id="{7E7DA04A-4815-60A6-EA45-A35BE3B7E4CC}"/>
              </a:ext>
            </a:extLst>
          </p:cNvPr>
          <p:cNvSpPr txBox="1"/>
          <p:nvPr/>
        </p:nvSpPr>
        <p:spPr>
          <a:xfrm>
            <a:off x="800266" y="2949394"/>
            <a:ext cx="4070986" cy="400110"/>
          </a:xfrm>
          <a:prstGeom prst="rect">
            <a:avLst/>
          </a:prstGeom>
          <a:noFill/>
        </p:spPr>
        <p:txBody>
          <a:bodyPr wrap="none" rtlCol="0">
            <a:spAutoFit/>
          </a:bodyPr>
          <a:lstStyle/>
          <a:p>
            <a:r>
              <a:rPr lang="fr-FR" sz="2000" dirty="0"/>
              <a:t>Sur la création de la Base de données</a:t>
            </a:r>
          </a:p>
        </p:txBody>
      </p:sp>
      <p:sp>
        <p:nvSpPr>
          <p:cNvPr id="7" name="ZoneTexte 6">
            <a:extLst>
              <a:ext uri="{FF2B5EF4-FFF2-40B4-BE49-F238E27FC236}">
                <a16:creationId xmlns:a16="http://schemas.microsoft.com/office/drawing/2014/main" id="{123C371C-83E6-78EC-656E-48D98D84ACC3}"/>
              </a:ext>
            </a:extLst>
          </p:cNvPr>
          <p:cNvSpPr txBox="1"/>
          <p:nvPr/>
        </p:nvSpPr>
        <p:spPr>
          <a:xfrm>
            <a:off x="6942133" y="3429000"/>
            <a:ext cx="3707704" cy="2862322"/>
          </a:xfrm>
          <a:prstGeom prst="rect">
            <a:avLst/>
          </a:prstGeom>
          <a:noFill/>
        </p:spPr>
        <p:txBody>
          <a:bodyPr wrap="square" rtlCol="0">
            <a:spAutoFit/>
          </a:bodyPr>
          <a:lstStyle/>
          <a:p>
            <a:pPr marL="285750" indent="-285750">
              <a:buFont typeface="Arial" panose="020B0604020202020204" pitchFamily="34" charset="0"/>
              <a:buChar char="•"/>
            </a:pPr>
            <a:r>
              <a:rPr lang="fr-FR" dirty="0"/>
              <a:t>Devront être réaliser par l’utilisateur crée précédemment </a:t>
            </a:r>
          </a:p>
          <a:p>
            <a:pPr marL="285750" indent="-285750">
              <a:buFont typeface="Arial" panose="020B0604020202020204" pitchFamily="34" charset="0"/>
              <a:buChar char="•"/>
            </a:pPr>
            <a:r>
              <a:rPr lang="fr-FR" dirty="0"/>
              <a:t>Rédiger 10 requêtes</a:t>
            </a:r>
          </a:p>
          <a:p>
            <a:pPr marL="285750" indent="-285750">
              <a:buFont typeface="Arial" panose="020B0604020202020204" pitchFamily="34" charset="0"/>
              <a:buChar char="•"/>
            </a:pPr>
            <a:r>
              <a:rPr lang="fr-FR" dirty="0"/>
              <a:t>5 des requêtes doivent contenir au minimum 6 jointure</a:t>
            </a:r>
          </a:p>
          <a:p>
            <a:pPr marL="285750" indent="-285750">
              <a:buFont typeface="Arial" panose="020B0604020202020204" pitchFamily="34" charset="0"/>
              <a:buChar char="•"/>
            </a:pPr>
            <a:r>
              <a:rPr lang="fr-FR" dirty="0"/>
              <a:t>Plusieurs requêtes pour modifier les tables sans supprimer les données.</a:t>
            </a:r>
          </a:p>
          <a:p>
            <a:pPr marL="285750" indent="-285750">
              <a:buFont typeface="Arial" panose="020B0604020202020204" pitchFamily="34" charset="0"/>
              <a:buChar char="•"/>
            </a:pPr>
            <a:r>
              <a:rPr lang="fr-FR" dirty="0"/>
              <a:t>Appliquer la suppression et l’update en cascade.</a:t>
            </a:r>
          </a:p>
        </p:txBody>
      </p:sp>
      <p:sp>
        <p:nvSpPr>
          <p:cNvPr id="8" name="ZoneTexte 7">
            <a:extLst>
              <a:ext uri="{FF2B5EF4-FFF2-40B4-BE49-F238E27FC236}">
                <a16:creationId xmlns:a16="http://schemas.microsoft.com/office/drawing/2014/main" id="{54278294-46F8-F066-4266-5EE83C11DDC8}"/>
              </a:ext>
            </a:extLst>
          </p:cNvPr>
          <p:cNvSpPr txBox="1"/>
          <p:nvPr/>
        </p:nvSpPr>
        <p:spPr>
          <a:xfrm>
            <a:off x="7305388" y="2949394"/>
            <a:ext cx="2312364" cy="400110"/>
          </a:xfrm>
          <a:prstGeom prst="rect">
            <a:avLst/>
          </a:prstGeom>
          <a:noFill/>
        </p:spPr>
        <p:txBody>
          <a:bodyPr wrap="none" rtlCol="0">
            <a:spAutoFit/>
          </a:bodyPr>
          <a:lstStyle/>
          <a:p>
            <a:r>
              <a:rPr lang="fr-FR" sz="2000" dirty="0"/>
              <a:t>Sur les requêtes SQL</a:t>
            </a:r>
          </a:p>
        </p:txBody>
      </p:sp>
    </p:spTree>
    <p:extLst>
      <p:ext uri="{BB962C8B-B14F-4D97-AF65-F5344CB8AC3E}">
        <p14:creationId xmlns:p14="http://schemas.microsoft.com/office/powerpoint/2010/main" val="3303738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A28A739-9732-461A-A853-1E4989EFF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110C6A7-D16B-4C77-8E1C-AD3F05B5A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29" name="decorative circles">
            <a:extLst>
              <a:ext uri="{FF2B5EF4-FFF2-40B4-BE49-F238E27FC236}">
                <a16:creationId xmlns:a16="http://schemas.microsoft.com/office/drawing/2014/main" id="{147F989C-8016-4A7A-872B-625A48589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36970" y="205026"/>
            <a:ext cx="4261934" cy="3450708"/>
            <a:chOff x="6836970" y="205026"/>
            <a:chExt cx="4261934" cy="3450708"/>
          </a:xfrm>
        </p:grpSpPr>
        <p:sp>
          <p:nvSpPr>
            <p:cNvPr id="30" name="Oval 29">
              <a:extLst>
                <a:ext uri="{FF2B5EF4-FFF2-40B4-BE49-F238E27FC236}">
                  <a16:creationId xmlns:a16="http://schemas.microsoft.com/office/drawing/2014/main" id="{95F03776-272E-4D73-AEB2-1153C7657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F135E6C-8AEE-4784-AD32-7F6662363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36970" y="205026"/>
              <a:ext cx="329411" cy="32941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0EA2893-9C26-42FA-B205-7BC860A05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33FA4EF-A81A-4259-9A1D-B8FAA0FC6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776A281-6D34-431B-B6D3-3739782C2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75253" y="1870595"/>
              <a:ext cx="279298" cy="279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F6A6EB38-6668-482B-AE9F-C5CD902FE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EC69DDB0-CBE2-50FC-A5AC-DAC9B1359F23}"/>
              </a:ext>
            </a:extLst>
          </p:cNvPr>
          <p:cNvSpPr>
            <a:spLocks noGrp="1"/>
          </p:cNvSpPr>
          <p:nvPr>
            <p:ph type="title"/>
          </p:nvPr>
        </p:nvSpPr>
        <p:spPr>
          <a:xfrm>
            <a:off x="777239" y="777240"/>
            <a:ext cx="6168331" cy="2493876"/>
          </a:xfrm>
        </p:spPr>
        <p:txBody>
          <a:bodyPr anchor="b">
            <a:normAutofit/>
          </a:bodyPr>
          <a:lstStyle/>
          <a:p>
            <a:r>
              <a:rPr lang="fr-FR" sz="4400"/>
              <a:t>Méthodes de Travail</a:t>
            </a:r>
          </a:p>
        </p:txBody>
      </p:sp>
      <p:sp>
        <p:nvSpPr>
          <p:cNvPr id="37" name="Oval 2">
            <a:extLst>
              <a:ext uri="{FF2B5EF4-FFF2-40B4-BE49-F238E27FC236}">
                <a16:creationId xmlns:a16="http://schemas.microsoft.com/office/drawing/2014/main" id="{170F1B99-B713-43B1-8E57-B88FEE6FE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1">
            <a:extLst>
              <a:ext uri="{FF2B5EF4-FFF2-40B4-BE49-F238E27FC236}">
                <a16:creationId xmlns:a16="http://schemas.microsoft.com/office/drawing/2014/main" id="{A9A446E8-F042-49A3-AA02-3FF2F236B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869" y="1"/>
            <a:ext cx="3252489" cy="2962080"/>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a:extLst>
              <a:ext uri="{FF2B5EF4-FFF2-40B4-BE49-F238E27FC236}">
                <a16:creationId xmlns:a16="http://schemas.microsoft.com/office/drawing/2014/main" id="{8BF2931D-7F5F-4DA4-7D27-917DF721ADD6}"/>
              </a:ext>
            </a:extLst>
          </p:cNvPr>
          <p:cNvPicPr>
            <a:picLocks noChangeAspect="1"/>
          </p:cNvPicPr>
          <p:nvPr/>
        </p:nvPicPr>
        <p:blipFill rotWithShape="1">
          <a:blip r:embed="rId2"/>
          <a:srcRect r="15665" b="-1"/>
          <a:stretch/>
        </p:blipFill>
        <p:spPr>
          <a:xfrm>
            <a:off x="7851906" y="294630"/>
            <a:ext cx="2101892" cy="2049946"/>
          </a:xfrm>
          <a:prstGeom prst="rect">
            <a:avLst/>
          </a:prstGeom>
        </p:spPr>
      </p:pic>
      <p:pic>
        <p:nvPicPr>
          <p:cNvPr id="41" name="Graphic 40">
            <a:extLst>
              <a:ext uri="{FF2B5EF4-FFF2-40B4-BE49-F238E27FC236}">
                <a16:creationId xmlns:a16="http://schemas.microsoft.com/office/drawing/2014/main" id="{8DF2F6D9-C508-4D35-92B7-1550771658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631" t="18963" r="52721" b="17441"/>
          <a:stretch/>
        </p:blipFill>
        <p:spPr>
          <a:xfrm>
            <a:off x="10854666" y="0"/>
            <a:ext cx="1334286" cy="2962082"/>
          </a:xfrm>
          <a:prstGeom prst="rect">
            <a:avLst/>
          </a:prstGeom>
        </p:spPr>
      </p:pic>
      <p:sp>
        <p:nvSpPr>
          <p:cNvPr id="3" name="Espace réservé du contenu 2">
            <a:extLst>
              <a:ext uri="{FF2B5EF4-FFF2-40B4-BE49-F238E27FC236}">
                <a16:creationId xmlns:a16="http://schemas.microsoft.com/office/drawing/2014/main" id="{33A096D3-B1A6-A8DF-3FB3-D179650AAEBB}"/>
              </a:ext>
            </a:extLst>
          </p:cNvPr>
          <p:cNvSpPr>
            <a:spLocks noGrp="1"/>
          </p:cNvSpPr>
          <p:nvPr>
            <p:ph idx="1"/>
          </p:nvPr>
        </p:nvSpPr>
        <p:spPr>
          <a:xfrm>
            <a:off x="777239" y="3428999"/>
            <a:ext cx="6168331" cy="2747963"/>
          </a:xfrm>
        </p:spPr>
        <p:txBody>
          <a:bodyPr anchor="t">
            <a:normAutofit/>
          </a:bodyPr>
          <a:lstStyle/>
          <a:p>
            <a:pPr marL="0" indent="0">
              <a:buNone/>
            </a:pPr>
            <a:r>
              <a:rPr lang="fr-FR" sz="1800" dirty="0"/>
              <a:t>Afin de pouvoir repartir au mieux notre travail, nous avons utilisé un Trello pouf fixer les objectifs et les deadlines de chaque tache. Et nous avons aussi utilisé un chanel de discussion de Discord</a:t>
            </a:r>
          </a:p>
        </p:txBody>
      </p:sp>
      <p:pic>
        <p:nvPicPr>
          <p:cNvPr id="5" name="Image 4">
            <a:extLst>
              <a:ext uri="{FF2B5EF4-FFF2-40B4-BE49-F238E27FC236}">
                <a16:creationId xmlns:a16="http://schemas.microsoft.com/office/drawing/2014/main" id="{3894B451-4981-E811-57C5-2B3017E7E3AB}"/>
              </a:ext>
            </a:extLst>
          </p:cNvPr>
          <p:cNvPicPr>
            <a:picLocks noChangeAspect="1"/>
          </p:cNvPicPr>
          <p:nvPr/>
        </p:nvPicPr>
        <p:blipFill rotWithShape="1">
          <a:blip r:embed="rId5"/>
          <a:srcRect l="22626" r="20374"/>
          <a:stretch/>
        </p:blipFill>
        <p:spPr>
          <a:xfrm>
            <a:off x="9009167" y="3555345"/>
            <a:ext cx="2809990" cy="2809990"/>
          </a:xfrm>
          <a:prstGeom prst="rect">
            <a:avLst/>
          </a:prstGeom>
        </p:spPr>
      </p:pic>
    </p:spTree>
    <p:extLst>
      <p:ext uri="{BB962C8B-B14F-4D97-AF65-F5344CB8AC3E}">
        <p14:creationId xmlns:p14="http://schemas.microsoft.com/office/powerpoint/2010/main" val="207120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1" name="Rectangle 30">
            <a:extLst>
              <a:ext uri="{FF2B5EF4-FFF2-40B4-BE49-F238E27FC236}">
                <a16:creationId xmlns:a16="http://schemas.microsoft.com/office/drawing/2014/main" id="{9D767E3F-5FD8-43EF-92CC-71463D47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3326BAA-9686-4D37-B702-A459A43F9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re 1">
            <a:extLst>
              <a:ext uri="{FF2B5EF4-FFF2-40B4-BE49-F238E27FC236}">
                <a16:creationId xmlns:a16="http://schemas.microsoft.com/office/drawing/2014/main" id="{A07555E0-3536-4F79-4F2B-FED021B86EFB}"/>
              </a:ext>
            </a:extLst>
          </p:cNvPr>
          <p:cNvSpPr>
            <a:spLocks noGrp="1"/>
          </p:cNvSpPr>
          <p:nvPr>
            <p:ph type="title"/>
          </p:nvPr>
        </p:nvSpPr>
        <p:spPr>
          <a:xfrm>
            <a:off x="709891" y="2931317"/>
            <a:ext cx="5047488" cy="995363"/>
          </a:xfrm>
        </p:spPr>
        <p:txBody>
          <a:bodyPr vert="horz" lIns="91440" tIns="45720" rIns="91440" bIns="45720" rtlCol="0" anchor="b">
            <a:normAutofit/>
          </a:bodyPr>
          <a:lstStyle/>
          <a:p>
            <a:pPr algn="ctr"/>
            <a:r>
              <a:rPr lang="en-US" dirty="0"/>
              <a:t>MCD</a:t>
            </a:r>
          </a:p>
        </p:txBody>
      </p:sp>
      <p:sp>
        <p:nvSpPr>
          <p:cNvPr id="35" name="Oval 1">
            <a:extLst>
              <a:ext uri="{FF2B5EF4-FFF2-40B4-BE49-F238E27FC236}">
                <a16:creationId xmlns:a16="http://schemas.microsoft.com/office/drawing/2014/main" id="{AB330529-CB1E-4112-8F01-435C2E299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decorative circles">
            <a:extLst>
              <a:ext uri="{FF2B5EF4-FFF2-40B4-BE49-F238E27FC236}">
                <a16:creationId xmlns:a16="http://schemas.microsoft.com/office/drawing/2014/main" id="{A6BAEEFE-5A15-4E44-B100-CFD7F5D6D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38" name="Oval 37">
              <a:extLst>
                <a:ext uri="{FF2B5EF4-FFF2-40B4-BE49-F238E27FC236}">
                  <a16:creationId xmlns:a16="http://schemas.microsoft.com/office/drawing/2014/main" id="{9F653A2A-2CD3-4B8D-B1DB-0B410110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14CA02-0561-4C97-8FF3-95C5A5679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D1DCF05-9A46-4ED2-9213-6762C6975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C2DFB0F-9C5B-42B4-A4C5-1C4308E5E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9002102-7C3F-4562-B6C9-B6662E8A2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8ABC509-D5C1-4B54-88A3-76D47A1A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9564177-4282-4F98-81F4-F758FF774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B760430-7B8B-4E35-A89B-197E3299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Espace réservé du contenu 4">
            <a:extLst>
              <a:ext uri="{FF2B5EF4-FFF2-40B4-BE49-F238E27FC236}">
                <a16:creationId xmlns:a16="http://schemas.microsoft.com/office/drawing/2014/main" id="{08B34812-EEF9-75D3-AAB6-F221B18B1334}"/>
              </a:ext>
            </a:extLst>
          </p:cNvPr>
          <p:cNvPicPr>
            <a:picLocks noGrp="1" noChangeAspect="1"/>
          </p:cNvPicPr>
          <p:nvPr>
            <p:ph idx="1"/>
          </p:nvPr>
        </p:nvPicPr>
        <p:blipFill>
          <a:blip r:embed="rId2"/>
          <a:stretch>
            <a:fillRect/>
          </a:stretch>
        </p:blipFill>
        <p:spPr>
          <a:xfrm>
            <a:off x="7359476" y="1770628"/>
            <a:ext cx="3607206" cy="3367138"/>
          </a:xfrm>
          <a:prstGeom prst="rect">
            <a:avLst/>
          </a:prstGeom>
        </p:spPr>
      </p:pic>
    </p:spTree>
    <p:extLst>
      <p:ext uri="{BB962C8B-B14F-4D97-AF65-F5344CB8AC3E}">
        <p14:creationId xmlns:p14="http://schemas.microsoft.com/office/powerpoint/2010/main" val="73834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1" name="Rectangle 30">
            <a:extLst>
              <a:ext uri="{FF2B5EF4-FFF2-40B4-BE49-F238E27FC236}">
                <a16:creationId xmlns:a16="http://schemas.microsoft.com/office/drawing/2014/main" id="{9D767E3F-5FD8-43EF-92CC-71463D47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3326BAA-9686-4D37-B702-A459A43F9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re 1">
            <a:extLst>
              <a:ext uri="{FF2B5EF4-FFF2-40B4-BE49-F238E27FC236}">
                <a16:creationId xmlns:a16="http://schemas.microsoft.com/office/drawing/2014/main" id="{C2B8CBE3-9DED-DC10-3AAC-9CD025809392}"/>
              </a:ext>
            </a:extLst>
          </p:cNvPr>
          <p:cNvSpPr>
            <a:spLocks noGrp="1"/>
          </p:cNvSpPr>
          <p:nvPr>
            <p:ph type="title"/>
          </p:nvPr>
        </p:nvSpPr>
        <p:spPr>
          <a:xfrm>
            <a:off x="709891" y="1670566"/>
            <a:ext cx="5047488" cy="2387600"/>
          </a:xfrm>
        </p:spPr>
        <p:txBody>
          <a:bodyPr vert="horz" lIns="91440" tIns="45720" rIns="91440" bIns="45720" rtlCol="0" anchor="b">
            <a:normAutofit/>
          </a:bodyPr>
          <a:lstStyle/>
          <a:p>
            <a:pPr algn="ctr"/>
            <a:r>
              <a:rPr lang="en-US" dirty="0"/>
              <a:t>MLD</a:t>
            </a:r>
          </a:p>
        </p:txBody>
      </p:sp>
      <p:sp>
        <p:nvSpPr>
          <p:cNvPr id="35" name="Oval 1">
            <a:extLst>
              <a:ext uri="{FF2B5EF4-FFF2-40B4-BE49-F238E27FC236}">
                <a16:creationId xmlns:a16="http://schemas.microsoft.com/office/drawing/2014/main" id="{AB330529-CB1E-4112-8F01-435C2E299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decorative circles">
            <a:extLst>
              <a:ext uri="{FF2B5EF4-FFF2-40B4-BE49-F238E27FC236}">
                <a16:creationId xmlns:a16="http://schemas.microsoft.com/office/drawing/2014/main" id="{A6BAEEFE-5A15-4E44-B100-CFD7F5D6D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38" name="Oval 37">
              <a:extLst>
                <a:ext uri="{FF2B5EF4-FFF2-40B4-BE49-F238E27FC236}">
                  <a16:creationId xmlns:a16="http://schemas.microsoft.com/office/drawing/2014/main" id="{9F653A2A-2CD3-4B8D-B1DB-0B410110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14CA02-0561-4C97-8FF3-95C5A5679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D1DCF05-9A46-4ED2-9213-6762C6975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C2DFB0F-9C5B-42B4-A4C5-1C4308E5E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9002102-7C3F-4562-B6C9-B6662E8A2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8ABC509-D5C1-4B54-88A3-76D47A1A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9564177-4282-4F98-81F4-F758FF774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B760430-7B8B-4E35-A89B-197E3299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Espace réservé du contenu 4">
            <a:extLst>
              <a:ext uri="{FF2B5EF4-FFF2-40B4-BE49-F238E27FC236}">
                <a16:creationId xmlns:a16="http://schemas.microsoft.com/office/drawing/2014/main" id="{685FBF7F-0D26-E454-DFD8-F7072FA80A51}"/>
              </a:ext>
            </a:extLst>
          </p:cNvPr>
          <p:cNvPicPr>
            <a:picLocks noGrp="1" noChangeAspect="1"/>
          </p:cNvPicPr>
          <p:nvPr>
            <p:ph idx="1"/>
          </p:nvPr>
        </p:nvPicPr>
        <p:blipFill>
          <a:blip r:embed="rId2"/>
          <a:stretch>
            <a:fillRect/>
          </a:stretch>
        </p:blipFill>
        <p:spPr>
          <a:xfrm>
            <a:off x="7359476" y="1770628"/>
            <a:ext cx="3607206" cy="3367138"/>
          </a:xfrm>
          <a:prstGeom prst="rect">
            <a:avLst/>
          </a:prstGeom>
        </p:spPr>
      </p:pic>
    </p:spTree>
    <p:extLst>
      <p:ext uri="{BB962C8B-B14F-4D97-AF65-F5344CB8AC3E}">
        <p14:creationId xmlns:p14="http://schemas.microsoft.com/office/powerpoint/2010/main" val="348372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0BFF32-5DD5-4AE2-D24A-A1D871243952}"/>
              </a:ext>
            </a:extLst>
          </p:cNvPr>
          <p:cNvSpPr>
            <a:spLocks noGrp="1"/>
          </p:cNvSpPr>
          <p:nvPr>
            <p:ph type="title"/>
          </p:nvPr>
        </p:nvSpPr>
        <p:spPr/>
        <p:txBody>
          <a:bodyPr/>
          <a:lstStyle/>
          <a:p>
            <a:r>
              <a:rPr lang="fr-FR" dirty="0"/>
              <a:t>Création des tables </a:t>
            </a:r>
          </a:p>
        </p:txBody>
      </p:sp>
      <p:sp>
        <p:nvSpPr>
          <p:cNvPr id="3" name="Espace réservé du contenu 2">
            <a:extLst>
              <a:ext uri="{FF2B5EF4-FFF2-40B4-BE49-F238E27FC236}">
                <a16:creationId xmlns:a16="http://schemas.microsoft.com/office/drawing/2014/main" id="{6CC61A30-2D17-AE85-32D7-1CF6B63312F7}"/>
              </a:ext>
            </a:extLst>
          </p:cNvPr>
          <p:cNvSpPr>
            <a:spLocks noGrp="1"/>
          </p:cNvSpPr>
          <p:nvPr>
            <p:ph idx="1"/>
          </p:nvPr>
        </p:nvSpPr>
        <p:spPr>
          <a:xfrm>
            <a:off x="777240" y="1825625"/>
            <a:ext cx="10659110" cy="3584575"/>
          </a:xfrm>
        </p:spPr>
        <p:txBody>
          <a:bodyPr/>
          <a:lstStyle/>
          <a:p>
            <a:pPr marL="0" indent="0">
              <a:buNone/>
            </a:pPr>
            <a:r>
              <a:rPr lang="fr-FR" dirty="0"/>
              <a:t>Pour crée nos tables nous nous sommes regroupés, puis nous somme allé sur l’interface Twitch afin de déterminer les tables qui nous serais nécessaire à la conception.</a:t>
            </a:r>
          </a:p>
          <a:p>
            <a:pPr marL="0" indent="0">
              <a:buNone/>
            </a:pPr>
            <a:endParaRPr lang="fr-FR" dirty="0"/>
          </a:p>
          <a:p>
            <a:pPr marL="0" indent="0">
              <a:buNone/>
            </a:pPr>
            <a:r>
              <a:rPr lang="fr-FR" dirty="0"/>
              <a:t>Dans un premier temps nous avions trouvé 50 tables, mais dans un second temps nous avons décidé d’en ajouter 20 de plus.</a:t>
            </a:r>
          </a:p>
          <a:p>
            <a:pPr marL="0" indent="0">
              <a:buNone/>
            </a:pPr>
            <a:endParaRPr lang="fr-FR" dirty="0"/>
          </a:p>
          <a:p>
            <a:pPr marL="0" indent="0">
              <a:buNone/>
            </a:pPr>
            <a:r>
              <a:rPr lang="fr-FR" dirty="0"/>
              <a:t>Chaque membre du groupe eu donc 10 tables à créer, fin de repartir le plus équitablement possible le travail.</a:t>
            </a:r>
          </a:p>
        </p:txBody>
      </p:sp>
    </p:spTree>
    <p:extLst>
      <p:ext uri="{BB962C8B-B14F-4D97-AF65-F5344CB8AC3E}">
        <p14:creationId xmlns:p14="http://schemas.microsoft.com/office/powerpoint/2010/main" val="3522379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96588-4476-7B1C-EE71-70DE36F79A8C}"/>
              </a:ext>
            </a:extLst>
          </p:cNvPr>
          <p:cNvSpPr>
            <a:spLocks noGrp="1"/>
          </p:cNvSpPr>
          <p:nvPr>
            <p:ph type="title"/>
          </p:nvPr>
        </p:nvSpPr>
        <p:spPr/>
        <p:txBody>
          <a:bodyPr/>
          <a:lstStyle/>
          <a:p>
            <a:pPr algn="ctr"/>
            <a:r>
              <a:rPr lang="fr-FR" dirty="0"/>
              <a:t>Exemple code création table</a:t>
            </a:r>
          </a:p>
        </p:txBody>
      </p:sp>
      <p:pic>
        <p:nvPicPr>
          <p:cNvPr id="4" name="Espace réservé du contenu 3">
            <a:extLst>
              <a:ext uri="{FF2B5EF4-FFF2-40B4-BE49-F238E27FC236}">
                <a16:creationId xmlns:a16="http://schemas.microsoft.com/office/drawing/2014/main" id="{C06D1820-4FDE-85BA-E098-749C22D5E845}"/>
              </a:ext>
            </a:extLst>
          </p:cNvPr>
          <p:cNvPicPr>
            <a:picLocks noGrp="1" noChangeAspect="1"/>
          </p:cNvPicPr>
          <p:nvPr>
            <p:ph idx="1"/>
          </p:nvPr>
        </p:nvPicPr>
        <p:blipFill>
          <a:blip r:embed="rId2"/>
          <a:stretch>
            <a:fillRect/>
          </a:stretch>
        </p:blipFill>
        <p:spPr>
          <a:xfrm>
            <a:off x="777240" y="1803241"/>
            <a:ext cx="4312920" cy="3251517"/>
          </a:xfrm>
          <a:prstGeom prst="rect">
            <a:avLst/>
          </a:prstGeom>
        </p:spPr>
      </p:pic>
      <p:pic>
        <p:nvPicPr>
          <p:cNvPr id="5" name="Image 4">
            <a:extLst>
              <a:ext uri="{FF2B5EF4-FFF2-40B4-BE49-F238E27FC236}">
                <a16:creationId xmlns:a16="http://schemas.microsoft.com/office/drawing/2014/main" id="{7B5A93B3-8BDA-A3DC-2733-8EA0A774B976}"/>
              </a:ext>
            </a:extLst>
          </p:cNvPr>
          <p:cNvPicPr>
            <a:picLocks noChangeAspect="1"/>
          </p:cNvPicPr>
          <p:nvPr/>
        </p:nvPicPr>
        <p:blipFill>
          <a:blip r:embed="rId3"/>
          <a:stretch>
            <a:fillRect/>
          </a:stretch>
        </p:blipFill>
        <p:spPr>
          <a:xfrm>
            <a:off x="6650990" y="3157490"/>
            <a:ext cx="4312920" cy="3335385"/>
          </a:xfrm>
          <a:prstGeom prst="rect">
            <a:avLst/>
          </a:prstGeom>
        </p:spPr>
      </p:pic>
    </p:spTree>
    <p:extLst>
      <p:ext uri="{BB962C8B-B14F-4D97-AF65-F5344CB8AC3E}">
        <p14:creationId xmlns:p14="http://schemas.microsoft.com/office/powerpoint/2010/main" val="2815305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F6EAE-6E8D-299A-0A97-B36DAA240E8A}"/>
              </a:ext>
            </a:extLst>
          </p:cNvPr>
          <p:cNvSpPr>
            <a:spLocks noGrp="1"/>
          </p:cNvSpPr>
          <p:nvPr>
            <p:ph type="title"/>
          </p:nvPr>
        </p:nvSpPr>
        <p:spPr/>
        <p:txBody>
          <a:bodyPr/>
          <a:lstStyle/>
          <a:p>
            <a:pPr algn="ctr"/>
            <a:r>
              <a:rPr lang="fr-FR" dirty="0"/>
              <a:t>Insertion d’informations</a:t>
            </a:r>
          </a:p>
        </p:txBody>
      </p:sp>
      <p:sp>
        <p:nvSpPr>
          <p:cNvPr id="3" name="Espace réservé du contenu 2">
            <a:extLst>
              <a:ext uri="{FF2B5EF4-FFF2-40B4-BE49-F238E27FC236}">
                <a16:creationId xmlns:a16="http://schemas.microsoft.com/office/drawing/2014/main" id="{697CC00A-5203-6C8A-4EE0-CEE5C8D0F67C}"/>
              </a:ext>
            </a:extLst>
          </p:cNvPr>
          <p:cNvSpPr>
            <a:spLocks noGrp="1"/>
          </p:cNvSpPr>
          <p:nvPr>
            <p:ph idx="1"/>
          </p:nvPr>
        </p:nvSpPr>
        <p:spPr/>
        <p:txBody>
          <a:bodyPr/>
          <a:lstStyle/>
          <a:p>
            <a:pPr marL="0" indent="0">
              <a:buNone/>
            </a:pPr>
            <a:r>
              <a:rPr lang="fr-FR" dirty="0"/>
              <a:t>Etant donné que notre Base de données se base sur un projet fictif, nous avons décidé de faire générer des insertions de donné par une intelligence artificielle. </a:t>
            </a:r>
          </a:p>
          <a:p>
            <a:pPr marL="0" indent="0">
              <a:buNone/>
            </a:pPr>
            <a:endParaRPr lang="fr-FR" dirty="0"/>
          </a:p>
          <a:p>
            <a:pPr marL="0" indent="0">
              <a:buNone/>
            </a:pPr>
            <a:r>
              <a:rPr lang="fr-FR" dirty="0"/>
              <a:t>Pour se faire nous nous somme basé sur le modèle GTP 3-5 turbo en lui fournissant nos tables avec les liaisons qui lui sont propre et nous lui avons demandé de générer des insertions cohérente et réaliste vis-à-vis de ce que nous proposons.</a:t>
            </a:r>
          </a:p>
          <a:p>
            <a:pPr marL="0" indent="0">
              <a:buNone/>
            </a:pPr>
            <a:endParaRPr lang="fr-FR" dirty="0"/>
          </a:p>
          <a:p>
            <a:pPr marL="0" indent="0">
              <a:buNone/>
            </a:pPr>
            <a:r>
              <a:rPr lang="fr-FR" dirty="0"/>
              <a:t>Les membres du groupe en charge de cette tâche étaient Hugo et Christophe.</a:t>
            </a:r>
          </a:p>
        </p:txBody>
      </p:sp>
    </p:spTree>
    <p:extLst>
      <p:ext uri="{BB962C8B-B14F-4D97-AF65-F5344CB8AC3E}">
        <p14:creationId xmlns:p14="http://schemas.microsoft.com/office/powerpoint/2010/main" val="3886068245"/>
      </p:ext>
    </p:extLst>
  </p:cSld>
  <p:clrMapOvr>
    <a:masterClrMapping/>
  </p:clrMapOvr>
</p:sld>
</file>

<file path=ppt/theme/theme1.xml><?xml version="1.0" encoding="utf-8"?>
<a:theme xmlns:a="http://schemas.openxmlformats.org/drawingml/2006/main" name="ConfettiVTI">
  <a:themeElements>
    <a:clrScheme name="AnalogousFromLightSeedRightStep">
      <a:dk1>
        <a:srgbClr val="000000"/>
      </a:dk1>
      <a:lt1>
        <a:srgbClr val="FFFFFF"/>
      </a:lt1>
      <a:dk2>
        <a:srgbClr val="243341"/>
      </a:dk2>
      <a:lt2>
        <a:srgbClr val="E8E2E7"/>
      </a:lt2>
      <a:accent1>
        <a:srgbClr val="7DAD88"/>
      </a:accent1>
      <a:accent2>
        <a:srgbClr val="6FAC96"/>
      </a:accent2>
      <a:accent3>
        <a:srgbClr val="7DA9AC"/>
      </a:accent3>
      <a:accent4>
        <a:srgbClr val="7B9EBE"/>
      </a:accent4>
      <a:accent5>
        <a:srgbClr val="9399CA"/>
      </a:accent5>
      <a:accent6>
        <a:srgbClr val="8F7BBE"/>
      </a:accent6>
      <a:hlink>
        <a:srgbClr val="AE699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70</TotalTime>
  <Words>472</Words>
  <Application>Microsoft Macintosh PowerPoint</Application>
  <PresentationFormat>Grand écran</PresentationFormat>
  <Paragraphs>57</Paragraphs>
  <Slides>14</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14</vt:i4>
      </vt:variant>
    </vt:vector>
  </HeadingPairs>
  <TitlesOfParts>
    <vt:vector size="18" baseType="lpstr">
      <vt:lpstr>Arial</vt:lpstr>
      <vt:lpstr>Calibri</vt:lpstr>
      <vt:lpstr>Gill Sans Nova</vt:lpstr>
      <vt:lpstr>ConfettiVTI</vt:lpstr>
      <vt:lpstr>Projet Twotch</vt:lpstr>
      <vt:lpstr>Membres du Projet </vt:lpstr>
      <vt:lpstr>Présentation du projet</vt:lpstr>
      <vt:lpstr>Méthodes de Travail</vt:lpstr>
      <vt:lpstr>MCD</vt:lpstr>
      <vt:lpstr>MLD</vt:lpstr>
      <vt:lpstr>Création des tables </vt:lpstr>
      <vt:lpstr>Exemple code création table</vt:lpstr>
      <vt:lpstr>Insertion d’informations</vt:lpstr>
      <vt:lpstr>Exemples d’Insertions</vt:lpstr>
      <vt:lpstr>Création d’un nouvelle utilisateur </vt:lpstr>
      <vt:lpstr>Mise en place de la répartition des requetes</vt:lpstr>
      <vt:lpstr>Exemples de requêtes </vt:lpstr>
      <vt:lpstr>Merci de nous avoir écouter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Twotch</dc:title>
  <dc:creator>GALLEY Hugo</dc:creator>
  <cp:lastModifiedBy>GALLEY Hugo</cp:lastModifiedBy>
  <cp:revision>2</cp:revision>
  <dcterms:created xsi:type="dcterms:W3CDTF">2023-12-02T11:17:44Z</dcterms:created>
  <dcterms:modified xsi:type="dcterms:W3CDTF">2023-12-04T14:35:24Z</dcterms:modified>
</cp:coreProperties>
</file>